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2" r="12679"/>
          <a:stretch/>
        </p:blipFill>
        <p:spPr>
          <a:xfrm>
            <a:off x="1306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29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EA8D-3BA8-44EE-815B-9361D214FA0E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5DAF-936D-4A05-A1E6-675E60B3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1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EA8D-3BA8-44EE-815B-9361D214FA0E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5DAF-936D-4A05-A1E6-675E60B3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1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latin typeface="Tw Cen MT" panose="020B0602020104020603" pitchFamily="34" charset="0"/>
              </a:defRPr>
            </a:lvl1pPr>
            <a:lvl2pPr>
              <a:defRPr sz="1800">
                <a:latin typeface="Tw Cen MT" panose="020B0602020104020603" pitchFamily="34" charset="0"/>
              </a:defRPr>
            </a:lvl2pPr>
            <a:lvl3pPr>
              <a:defRPr sz="1800">
                <a:latin typeface="Tw Cen MT" panose="020B0602020104020603" pitchFamily="34" charset="0"/>
              </a:defRPr>
            </a:lvl3pPr>
            <a:lvl4pPr>
              <a:defRPr sz="1800">
                <a:latin typeface="Tw Cen MT" panose="020B0602020104020603" pitchFamily="34" charset="0"/>
              </a:defRPr>
            </a:lvl4pPr>
            <a:lvl5pPr>
              <a:defRPr sz="1800"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fld id="{295CEA8D-3BA8-44EE-815B-9361D214FA0E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fld id="{DA9A5DAF-936D-4A05-A1E6-675E60B3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74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EA8D-3BA8-44EE-815B-9361D214FA0E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5DAF-936D-4A05-A1E6-675E60B3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8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EA8D-3BA8-44EE-815B-9361D214FA0E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5DAF-936D-4A05-A1E6-675E60B3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1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EA8D-3BA8-44EE-815B-9361D214FA0E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5DAF-936D-4A05-A1E6-675E60B3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6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EA8D-3BA8-44EE-815B-9361D214FA0E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5DAF-936D-4A05-A1E6-675E60B3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7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EA8D-3BA8-44EE-815B-9361D214FA0E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5DAF-936D-4A05-A1E6-675E60B3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85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EA8D-3BA8-44EE-815B-9361D214FA0E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5DAF-936D-4A05-A1E6-675E60B3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3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EA8D-3BA8-44EE-815B-9361D214FA0E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5DAF-936D-4A05-A1E6-675E60B3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4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" t="65581" r="142" b="1518"/>
          <a:stretch/>
        </p:blipFill>
        <p:spPr>
          <a:xfrm>
            <a:off x="0" y="0"/>
            <a:ext cx="9175934" cy="169817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CEA8D-3BA8-44EE-815B-9361D214FA0E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A5DAF-936D-4A05-A1E6-675E60B3F91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7" t="12924" r="28067" b="24980"/>
          <a:stretch/>
        </p:blipFill>
        <p:spPr>
          <a:xfrm>
            <a:off x="7132321" y="64626"/>
            <a:ext cx="2011679" cy="156891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8" name="Rectangle 7"/>
          <p:cNvSpPr/>
          <p:nvPr userDrawn="1"/>
        </p:nvSpPr>
        <p:spPr>
          <a:xfrm>
            <a:off x="0" y="-5321"/>
            <a:ext cx="9144000" cy="1737360"/>
          </a:xfrm>
          <a:prstGeom prst="rect">
            <a:avLst/>
          </a:prstGeom>
          <a:gradFill flip="none" rotWithShape="1">
            <a:gsLst>
              <a:gs pos="22000">
                <a:schemeClr val="bg1"/>
              </a:gs>
              <a:gs pos="51000">
                <a:schemeClr val="accent1">
                  <a:lumMod val="45000"/>
                  <a:lumOff val="55000"/>
                  <a:alpha val="33000"/>
                </a:schemeClr>
              </a:gs>
              <a:gs pos="59000">
                <a:schemeClr val="accent1">
                  <a:lumMod val="45000"/>
                  <a:lumOff val="55000"/>
                  <a:alpha val="28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255" y="20057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7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nnovationinsider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stevegreenberg.tv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1.png"/><Relationship Id="rId3" Type="http://schemas.openxmlformats.org/officeDocument/2006/relationships/hyperlink" Target="http://www.doctoroz.com/" TargetMode="External"/><Relationship Id="rId7" Type="http://schemas.openxmlformats.org/officeDocument/2006/relationships/image" Target="../media/image8.jpeg"/><Relationship Id="rId12" Type="http://schemas.openxmlformats.org/officeDocument/2006/relationships/hyperlink" Target="https://www.linkedin.com/in/stevetv" TargetMode="External"/><Relationship Id="rId17" Type="http://schemas.openxmlformats.org/officeDocument/2006/relationships/hyperlink" Target="http://stevegreenberg.tv/" TargetMode="External"/><Relationship Id="rId2" Type="http://schemas.openxmlformats.org/officeDocument/2006/relationships/hyperlink" Target="http://www.today.com/" TargetMode="External"/><Relationship Id="rId16" Type="http://schemas.openxmlformats.org/officeDocument/2006/relationships/hyperlink" Target="http://stevegreenberg.tv/Demo_Reel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s://twitter.com/stevetv" TargetMode="External"/><Relationship Id="rId5" Type="http://schemas.openxmlformats.org/officeDocument/2006/relationships/hyperlink" Target="http://www.gadgetnation.net/index.htm" TargetMode="External"/><Relationship Id="rId15" Type="http://schemas.openxmlformats.org/officeDocument/2006/relationships/image" Target="../media/image13.png"/><Relationship Id="rId10" Type="http://schemas.openxmlformats.org/officeDocument/2006/relationships/hyperlink" Target="https://www.facebook.com/SteveTV" TargetMode="External"/><Relationship Id="rId4" Type="http://schemas.openxmlformats.org/officeDocument/2006/relationships/hyperlink" Target="http://www.foodnetwork.com/shows/invention-hunters.html" TargetMode="External"/><Relationship Id="rId9" Type="http://schemas.openxmlformats.org/officeDocument/2006/relationships/image" Target="../media/image10.jpe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innovationinsider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824163"/>
            <a:ext cx="9144000" cy="1601787"/>
          </a:xfrm>
          <a:solidFill>
            <a:srgbClr val="FFFFFF">
              <a:alpha val="50196"/>
            </a:srgbClr>
          </a:solidFill>
        </p:spPr>
        <p:txBody>
          <a:bodyPr lIns="274320" tIns="182880" anchor="t">
            <a:normAutofit fontScale="90000"/>
          </a:bodyPr>
          <a:lstStyle/>
          <a:p>
            <a:r>
              <a:rPr lang="en-US" sz="5400" dirty="0" smtClean="0">
                <a:latin typeface="Tw Cen MT" panose="020B06020201040206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Steve Greenberg</a:t>
            </a:r>
            <a:br>
              <a:rPr lang="en-US" sz="5400" dirty="0" smtClean="0">
                <a:latin typeface="Tw Cen MT" panose="020B06020201040206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54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Innovation Insider</a:t>
            </a:r>
            <a:r>
              <a:rPr lang="en-US" sz="5400" b="1" dirty="0" smtClean="0">
                <a:latin typeface="Tw Cen MT" panose="020B06020201040206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n-US" b="1" dirty="0">
              <a:latin typeface="Tw Cen MT" panose="020B06020201040206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5100" y="3625056"/>
            <a:ext cx="3619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hlinkClick r:id="rId2"/>
              </a:rPr>
              <a:t>InnovationInsider@gmail.com</a:t>
            </a:r>
            <a:endParaRPr lang="en-US" sz="2000" b="1" dirty="0" smtClean="0"/>
          </a:p>
          <a:p>
            <a:pPr algn="r"/>
            <a:r>
              <a:rPr lang="en-US" sz="2000" b="1" dirty="0" smtClean="0"/>
              <a:t>305-778-6787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9585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16125"/>
            <a:ext cx="78867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 smtClean="0"/>
              <a:t>Steve Greenberg is a recognized technology </a:t>
            </a:r>
            <a:r>
              <a:rPr lang="en-US" sz="2200" dirty="0"/>
              <a:t>expert, TV personality and product </a:t>
            </a:r>
            <a:r>
              <a:rPr lang="en-US" sz="2200" dirty="0" smtClean="0"/>
              <a:t>scout. He is in the process of developing </a:t>
            </a:r>
            <a:r>
              <a:rPr lang="en-US" sz="2200" dirty="0"/>
              <a:t>a series of segments for syndication on TV newscasts across the country and is looking for </a:t>
            </a:r>
            <a:r>
              <a:rPr lang="en-US" sz="2200" dirty="0" smtClean="0"/>
              <a:t>an </a:t>
            </a:r>
            <a:r>
              <a:rPr lang="en-US" sz="2200" dirty="0"/>
              <a:t>editorially appropriate sponsor. More information on Steve Greenberg can be found at </a:t>
            </a:r>
            <a:r>
              <a:rPr lang="en-US" sz="2200" dirty="0" smtClean="0">
                <a:hlinkClick r:id="rId2"/>
              </a:rPr>
              <a:t>www.SteveGreenberg.tv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" r="1472"/>
          <a:stretch/>
        </p:blipFill>
        <p:spPr>
          <a:xfrm>
            <a:off x="462964" y="4059509"/>
            <a:ext cx="2709421" cy="21809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490" y="4057453"/>
            <a:ext cx="2711920" cy="21850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000" y="4150258"/>
            <a:ext cx="2665874" cy="19994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636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727200"/>
            <a:ext cx="2828196" cy="5130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261777"/>
              </p:ext>
            </p:extLst>
          </p:nvPr>
        </p:nvGraphicFramePr>
        <p:xfrm>
          <a:off x="2903664" y="2221736"/>
          <a:ext cx="5761365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3040"/>
                <a:gridCol w="1402725"/>
                <a:gridCol w="977900"/>
                <a:gridCol w="1917700"/>
              </a:tblGrid>
              <a:tr h="822960">
                <a:tc>
                  <a:txBody>
                    <a:bodyPr/>
                    <a:lstStyle/>
                    <a:p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w Cen MT" panose="020B0602020104020603" pitchFamily="34" charset="0"/>
                        </a:rPr>
                        <a:t>Host of monthly tech &amp; gadget segment</a:t>
                      </a:r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w Cen MT" panose="020B0602020104020603" pitchFamily="34" charset="0"/>
                        </a:rPr>
                        <a:t>2MM daily viewers</a:t>
                      </a:r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w Cen MT" panose="020B0602020104020603" pitchFamily="34" charset="0"/>
                          <a:hlinkClick r:id="rId2"/>
                        </a:rPr>
                        <a:t>http://www.today.com</a:t>
                      </a:r>
                      <a:r>
                        <a:rPr lang="en-US" sz="1400" baseline="0" dirty="0" smtClean="0">
                          <a:latin typeface="Tw Cen MT" panose="020B0602020104020603" pitchFamily="34" charset="0"/>
                        </a:rPr>
                        <a:t> </a:t>
                      </a:r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R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w Cen MT" panose="020B0602020104020603" pitchFamily="34" charset="0"/>
                        </a:rPr>
                        <a:t>Regular health tech appearances</a:t>
                      </a:r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w Cen MT" panose="020B0602020104020603" pitchFamily="34" charset="0"/>
                          <a:hlinkClick r:id="rId3"/>
                        </a:rPr>
                        <a:t>http://www.doctoroz.com</a:t>
                      </a:r>
                      <a:r>
                        <a:rPr lang="en-US" sz="1400" baseline="0" dirty="0" smtClean="0">
                          <a:latin typeface="Tw Cen MT" panose="020B0602020104020603" pitchFamily="34" charset="0"/>
                        </a:rPr>
                        <a:t> </a:t>
                      </a:r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R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w Cen MT" panose="020B0602020104020603" pitchFamily="34" charset="0"/>
                        </a:rPr>
                        <a:t>Co-host and co-creator</a:t>
                      </a:r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w Cen MT" panose="020B0602020104020603" pitchFamily="34" charset="0"/>
                        </a:rPr>
                        <a:t>1MM</a:t>
                      </a:r>
                      <a:r>
                        <a:rPr lang="en-US" sz="1400" baseline="0" dirty="0" smtClean="0">
                          <a:latin typeface="Tw Cen MT" panose="020B0602020104020603" pitchFamily="34" charset="0"/>
                        </a:rPr>
                        <a:t> viewers</a:t>
                      </a:r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w Cen MT" panose="020B0602020104020603" pitchFamily="34" charset="0"/>
                          <a:hlinkClick r:id="rId4"/>
                        </a:rPr>
                        <a:t>http://www.foodnetwork.com/shows/invention-hunters.html</a:t>
                      </a:r>
                      <a:r>
                        <a:rPr lang="en-US" sz="1400" dirty="0" smtClean="0">
                          <a:latin typeface="Tw Cen MT" panose="020B0602020104020603" pitchFamily="34" charset="0"/>
                        </a:rPr>
                        <a:t> </a:t>
                      </a:r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R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w Cen MT" panose="020B0602020104020603" pitchFamily="34" charset="0"/>
                        </a:rPr>
                        <a:t>Author</a:t>
                      </a:r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w Cen MT" panose="020B0602020104020603" pitchFamily="34" charset="0"/>
                        </a:rPr>
                        <a:t>100</a:t>
                      </a:r>
                      <a:r>
                        <a:rPr lang="en-US" sz="1400" baseline="0" dirty="0" smtClean="0">
                          <a:latin typeface="Tw Cen MT" panose="020B0602020104020603" pitchFamily="34" charset="0"/>
                        </a:rPr>
                        <a:t>K+ copies sold</a:t>
                      </a:r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w Cen MT" panose="020B0602020104020603" pitchFamily="34" charset="0"/>
                          <a:hlinkClick r:id="rId5"/>
                        </a:rPr>
                        <a:t>http://www.gadgetnation.net/index.htm</a:t>
                      </a:r>
                      <a:r>
                        <a:rPr lang="en-US" sz="1400" dirty="0" smtClean="0">
                          <a:latin typeface="Tw Cen MT" panose="020B0602020104020603" pitchFamily="34" charset="0"/>
                        </a:rPr>
                        <a:t> </a:t>
                      </a:r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R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w Cen MT" panose="020B0602020104020603" pitchFamily="34" charset="0"/>
                        </a:rPr>
                        <a:t>National morning news tour across top markets</a:t>
                      </a:r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w Cen MT" panose="020B0602020104020603" pitchFamily="34" charset="0"/>
                        </a:rPr>
                        <a:t>Host of monthly tech &amp; gadget segment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w Cen MT" panose="020B0602020104020603" pitchFamily="34" charset="0"/>
                        </a:rPr>
                        <a:t>1MM daily viewers</a:t>
                      </a:r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R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 &amp; Reach</a:t>
            </a:r>
            <a:endParaRPr lang="en-US" dirty="0"/>
          </a:p>
        </p:txBody>
      </p:sp>
      <p:pic>
        <p:nvPicPr>
          <p:cNvPr id="2050" name="Picture 2" descr="http://www.andrewkardon.com/wp-content/uploads/2013/01/TODAYLogo-1024x1024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5" b="12286"/>
          <a:stretch/>
        </p:blipFill>
        <p:spPr bwMode="auto">
          <a:xfrm>
            <a:off x="3077253" y="2248189"/>
            <a:ext cx="965978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rstreicher.com/wp-content/uploads/2014/04/dr-oz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53" y="3142235"/>
            <a:ext cx="965978" cy="58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oodnetwork.sndimg.com/content/dam/images/food/fullset/2013/8/27/0/FN-ShowLogo-Invention-Hunters-1920x108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53" y="3989371"/>
            <a:ext cx="965978" cy="54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031" y="4694818"/>
            <a:ext cx="830423" cy="7969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1900" y="2294161"/>
            <a:ext cx="20362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w Cen MT" panose="020B0602020104020603" pitchFamily="34" charset="0"/>
                <a:hlinkClick r:id="rId10"/>
              </a:rPr>
              <a:t>/SteveTV </a:t>
            </a:r>
            <a:endParaRPr lang="en-US" dirty="0" smtClean="0">
              <a:latin typeface="Tw Cen MT" panose="020B0602020104020603" pitchFamily="34" charset="0"/>
            </a:endParaRPr>
          </a:p>
          <a:p>
            <a:r>
              <a:rPr lang="en-US" dirty="0" smtClean="0">
                <a:latin typeface="Tw Cen MT" panose="020B0602020104020603" pitchFamily="34" charset="0"/>
              </a:rPr>
              <a:t>1700+ </a:t>
            </a:r>
            <a:r>
              <a:rPr lang="en-US" dirty="0" smtClean="0">
                <a:latin typeface="Tw Cen MT" panose="020B0602020104020603" pitchFamily="34" charset="0"/>
              </a:rPr>
              <a:t>likes</a:t>
            </a:r>
          </a:p>
          <a:p>
            <a:endParaRPr lang="en-US" sz="600" dirty="0" smtClean="0">
              <a:latin typeface="Tw Cen MT" panose="020B0602020104020603" pitchFamily="34" charset="0"/>
            </a:endParaRPr>
          </a:p>
          <a:p>
            <a:r>
              <a:rPr lang="en-US" dirty="0" smtClean="0">
                <a:latin typeface="Tw Cen MT" panose="020B0602020104020603" pitchFamily="34" charset="0"/>
                <a:hlinkClick r:id="rId11"/>
              </a:rPr>
              <a:t>@stevetv </a:t>
            </a:r>
            <a:endParaRPr lang="en-US" dirty="0" smtClean="0">
              <a:latin typeface="Tw Cen MT" panose="020B0602020104020603" pitchFamily="34" charset="0"/>
            </a:endParaRPr>
          </a:p>
          <a:p>
            <a:r>
              <a:rPr lang="en-US" dirty="0" smtClean="0">
                <a:latin typeface="Tw Cen MT" panose="020B0602020104020603" pitchFamily="34" charset="0"/>
              </a:rPr>
              <a:t>4300+ followers</a:t>
            </a:r>
            <a:endParaRPr lang="en-US" dirty="0" smtClean="0">
              <a:latin typeface="Tw Cen MT" panose="020B0602020104020603" pitchFamily="34" charset="0"/>
            </a:endParaRPr>
          </a:p>
          <a:p>
            <a:endParaRPr lang="en-US" sz="1200" dirty="0" smtClean="0">
              <a:latin typeface="Tw Cen MT" panose="020B0602020104020603" pitchFamily="34" charset="0"/>
            </a:endParaRPr>
          </a:p>
          <a:p>
            <a:r>
              <a:rPr lang="en-US" dirty="0" smtClean="0">
                <a:latin typeface="Tw Cen MT" panose="020B0602020104020603" pitchFamily="34" charset="0"/>
                <a:hlinkClick r:id="rId12"/>
              </a:rPr>
              <a:t>/in/</a:t>
            </a:r>
            <a:r>
              <a:rPr lang="en-US" dirty="0" err="1" smtClean="0">
                <a:latin typeface="Tw Cen MT" panose="020B0602020104020603" pitchFamily="34" charset="0"/>
                <a:hlinkClick r:id="rId12"/>
              </a:rPr>
              <a:t>stevetv</a:t>
            </a:r>
            <a:endParaRPr lang="en-US" dirty="0" smtClean="0">
              <a:latin typeface="Tw Cen MT" panose="020B0602020104020603" pitchFamily="34" charset="0"/>
            </a:endParaRPr>
          </a:p>
          <a:p>
            <a:endParaRPr lang="en-US" sz="600" dirty="0" smtClean="0">
              <a:latin typeface="Tw Cen MT" panose="020B0602020104020603" pitchFamily="34" charset="0"/>
            </a:endParaRPr>
          </a:p>
          <a:p>
            <a:endParaRPr lang="en-US" sz="600" dirty="0" smtClean="0">
              <a:latin typeface="Tw Cen MT" panose="020B0602020104020603" pitchFamily="34" charset="0"/>
            </a:endParaRPr>
          </a:p>
          <a:p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9" name="Picture 4" descr="https://www.jpmorganfunds.com/funds/images/icons/Twitter_30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44" y="3021672"/>
            <a:ext cx="427455" cy="42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www.jpmorganfunds.com/funds/images/icons/LinkedIn_30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44" y="3634315"/>
            <a:ext cx="427455" cy="42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www.publicworkspartners.com/wp-content/uploads/2014/05/facebook-icon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55" y="2380000"/>
            <a:ext cx="428644" cy="4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98118" y="4532945"/>
            <a:ext cx="26376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w Cen MT" panose="020B0602020104020603" pitchFamily="34" charset="0"/>
              </a:rPr>
              <a:t>Steve’s Website:</a:t>
            </a:r>
            <a:endParaRPr lang="en-US" b="1" dirty="0" smtClean="0">
              <a:latin typeface="Tw Cen MT" panose="020B0602020104020603" pitchFamily="34" charset="0"/>
              <a:hlinkClick r:id="rId16"/>
            </a:endParaRPr>
          </a:p>
          <a:p>
            <a:r>
              <a:rPr lang="en-US" dirty="0">
                <a:latin typeface="Tw Cen MT" panose="020B0602020104020603" pitchFamily="34" charset="0"/>
                <a:hlinkClick r:id="rId17"/>
              </a:rPr>
              <a:t>stevegreenberg.tv</a:t>
            </a:r>
          </a:p>
          <a:p>
            <a:endParaRPr lang="en-US" b="1" dirty="0">
              <a:latin typeface="Tw Cen MT" panose="020B0602020104020603" pitchFamily="34" charset="0"/>
            </a:endParaRPr>
          </a:p>
          <a:p>
            <a:r>
              <a:rPr lang="en-US" b="1" dirty="0" smtClean="0">
                <a:latin typeface="Tw Cen MT" panose="020B0602020104020603" pitchFamily="34" charset="0"/>
              </a:rPr>
              <a:t>Demo Reel: </a:t>
            </a:r>
          </a:p>
          <a:p>
            <a:r>
              <a:rPr lang="en-US" dirty="0">
                <a:latin typeface="Tw Cen MT" panose="020B0602020104020603" pitchFamily="34" charset="0"/>
                <a:hlinkClick r:id="rId16"/>
              </a:rPr>
              <a:t>http://stevegreenberg.tv/Demo_Reel.html</a:t>
            </a:r>
          </a:p>
          <a:p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36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5189055" cy="4549775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b="1" dirty="0" smtClean="0"/>
              <a:t>Concept</a:t>
            </a:r>
          </a:p>
          <a:p>
            <a:pPr>
              <a:spcBef>
                <a:spcPts val="600"/>
              </a:spcBef>
            </a:pPr>
            <a:r>
              <a:rPr lang="en-US" i="1" dirty="0" smtClean="0"/>
              <a:t>What’s Wow Now</a:t>
            </a:r>
            <a:r>
              <a:rPr lang="en-US" dirty="0" smtClean="0"/>
              <a:t>, a series of nationally </a:t>
            </a:r>
            <a:r>
              <a:rPr lang="en-US" dirty="0" smtClean="0"/>
              <a:t>syndicated </a:t>
            </a:r>
            <a:r>
              <a:rPr lang="en-US" dirty="0"/>
              <a:t>technology/innovation </a:t>
            </a:r>
            <a:r>
              <a:rPr lang="en-US" dirty="0" smtClean="0"/>
              <a:t>television </a:t>
            </a:r>
            <a:r>
              <a:rPr lang="en-US" dirty="0" smtClean="0"/>
              <a:t>segments that will be seen in newscasts around the country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Produced and </a:t>
            </a:r>
            <a:r>
              <a:rPr lang="en-US" dirty="0"/>
              <a:t>hosted by Steve Greenberg 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Similar concept and reach potential as “Mr. Food” </a:t>
            </a:r>
            <a:endParaRPr lang="en-US" sz="2000" b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 smtClean="0"/>
              <a:t>Format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Editorially-driven segments showcasing 2-3 new products in each segment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Brief (approx. 90 seconds) segments 2x/week 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Sponsored by a </a:t>
            </a:r>
            <a:r>
              <a:rPr lang="en-US" dirty="0"/>
              <a:t>corporation </a:t>
            </a:r>
            <a:r>
              <a:rPr lang="en-US" dirty="0" smtClean="0"/>
              <a:t>with a link </a:t>
            </a:r>
            <a:r>
              <a:rPr lang="en-US" dirty="0"/>
              <a:t>to innovation and entrepreneurship BUT is not actively selling products that would be featured in these </a:t>
            </a:r>
            <a:r>
              <a:rPr lang="en-US" dirty="0" smtClean="0"/>
              <a:t>segments</a:t>
            </a:r>
            <a:endParaRPr lang="en-US" sz="2000" b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 smtClean="0"/>
              <a:t>Reach</a:t>
            </a:r>
            <a:r>
              <a:rPr lang="en-US" dirty="0" smtClean="0"/>
              <a:t> </a:t>
            </a:r>
            <a:r>
              <a:rPr lang="en-US" dirty="0"/>
              <a:t> 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Initial </a:t>
            </a:r>
            <a:r>
              <a:rPr lang="en-US" dirty="0"/>
              <a:t>reach of </a:t>
            </a:r>
            <a:r>
              <a:rPr lang="en-US" dirty="0" smtClean="0"/>
              <a:t>approx. 75 television markets; potential </a:t>
            </a:r>
            <a:r>
              <a:rPr lang="en-US" dirty="0"/>
              <a:t>for </a:t>
            </a:r>
            <a:r>
              <a:rPr lang="en-US" dirty="0" smtClean="0"/>
              <a:t>expansion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33" y="4048035"/>
            <a:ext cx="2784647" cy="2087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9" r="9600"/>
          <a:stretch/>
        </p:blipFill>
        <p:spPr>
          <a:xfrm>
            <a:off x="5956825" y="1825624"/>
            <a:ext cx="2775855" cy="192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9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Sponsorship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702492"/>
            <a:ext cx="5970934" cy="487997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b="1" dirty="0" smtClean="0"/>
              <a:t>Sponsor’s Brand Placement Opportunities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Visual placement </a:t>
            </a:r>
            <a:r>
              <a:rPr lang="en-US" dirty="0" smtClean="0"/>
              <a:t>opportunities</a:t>
            </a:r>
            <a:endParaRPr lang="en-US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Sponsor’s logo/name in </a:t>
            </a:r>
            <a:r>
              <a:rPr lang="en-US" dirty="0"/>
              <a:t>opening graphics </a:t>
            </a:r>
            <a:endParaRPr lang="en-US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Name featured in corresponding </a:t>
            </a:r>
            <a:r>
              <a:rPr lang="en-US" dirty="0" smtClean="0"/>
              <a:t>promo </a:t>
            </a:r>
            <a:r>
              <a:rPr lang="en-US" dirty="0" smtClean="0"/>
              <a:t>language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Verbal placement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Animated </a:t>
            </a:r>
            <a:r>
              <a:rPr lang="en-US" dirty="0" smtClean="0"/>
              <a:t>segment opening will include sponsor’s name/logo before every segment (</a:t>
            </a:r>
            <a:r>
              <a:rPr lang="en-US" dirty="0" smtClean="0"/>
              <a:t>e.g. “Welcome </a:t>
            </a:r>
            <a:r>
              <a:rPr lang="en-US" dirty="0" smtClean="0"/>
              <a:t>to </a:t>
            </a:r>
            <a:r>
              <a:rPr lang="en-US" i="1" dirty="0" smtClean="0"/>
              <a:t>What’s Wow Now</a:t>
            </a:r>
            <a:r>
              <a:rPr lang="en-US" dirty="0" smtClean="0"/>
              <a:t> </a:t>
            </a:r>
            <a:r>
              <a:rPr lang="en-US" dirty="0" smtClean="0"/>
              <a:t>powered by [Sponsor name</a:t>
            </a:r>
            <a:r>
              <a:rPr lang="en-US" dirty="0" smtClean="0"/>
              <a:t>]!”)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7" t="4674" r="18670" b="5107"/>
          <a:stretch/>
        </p:blipFill>
        <p:spPr>
          <a:xfrm>
            <a:off x="6216600" y="1982774"/>
            <a:ext cx="2768374" cy="222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28650" y="4107684"/>
            <a:ext cx="83563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b="1" dirty="0">
                <a:latin typeface="Tw Cen MT" panose="020B0602020104020603" pitchFamily="34" charset="0"/>
              </a:rPr>
              <a:t>Sponsorship Benefits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Sponsor’s brand is linked to innovation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Opportunities for viewer engagement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Web engagement —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>
                <a:latin typeface="Tw Cen MT" panose="020B0602020104020603" pitchFamily="34" charset="0"/>
              </a:rPr>
              <a:t>associated segment site hosted by or prominently featuring sponsor and company </a:t>
            </a:r>
            <a:r>
              <a:rPr lang="en-US" dirty="0" smtClean="0">
                <a:latin typeface="Tw Cen MT" panose="020B0602020104020603" pitchFamily="34" charset="0"/>
              </a:rPr>
              <a:t>information; </a:t>
            </a:r>
            <a:r>
              <a:rPr lang="en-US" dirty="0">
                <a:latin typeface="Tw Cen MT" panose="020B0602020104020603" pitchFamily="34" charset="0"/>
              </a:rPr>
              <a:t>links back to company </a:t>
            </a:r>
            <a:r>
              <a:rPr lang="en-US" dirty="0">
                <a:latin typeface="Tw Cen MT" panose="020B0602020104020603" pitchFamily="34" charset="0"/>
              </a:rPr>
              <a:t>website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Digital rights to segments — so segments can be used as content for sponsor’s website, social and editorial platforms, email marketing, etc</a:t>
            </a:r>
            <a:r>
              <a:rPr lang="en-US" dirty="0">
                <a:latin typeface="Tw Cen MT" panose="020B0602020104020603" pitchFamily="34" charset="0"/>
              </a:rPr>
              <a:t>.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Segments </a:t>
            </a:r>
            <a:r>
              <a:rPr lang="en-US" dirty="0" smtClean="0">
                <a:latin typeface="Tw Cen MT" panose="020B0602020104020603" pitchFamily="34" charset="0"/>
              </a:rPr>
              <a:t>can </a:t>
            </a:r>
            <a:r>
              <a:rPr lang="en-US" dirty="0">
                <a:latin typeface="Tw Cen MT" panose="020B0602020104020603" pitchFamily="34" charset="0"/>
              </a:rPr>
              <a:t>be </a:t>
            </a:r>
            <a:r>
              <a:rPr lang="en-US" dirty="0" smtClean="0">
                <a:latin typeface="Tw Cen MT" panose="020B0602020104020603" pitchFamily="34" charset="0"/>
              </a:rPr>
              <a:t>put on </a:t>
            </a:r>
            <a:r>
              <a:rPr lang="en-US" dirty="0">
                <a:latin typeface="Tw Cen MT" panose="020B0602020104020603" pitchFamily="34" charset="0"/>
              </a:rPr>
              <a:t>web with sponsor’s ad running before each segment 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Access to Steve Greenberg for </a:t>
            </a:r>
            <a:r>
              <a:rPr lang="en-US" dirty="0">
                <a:latin typeface="Tw Cen MT" panose="020B0602020104020603" pitchFamily="34" charset="0"/>
              </a:rPr>
              <a:t>possible promotion and/or </a:t>
            </a:r>
            <a:r>
              <a:rPr lang="en-US" dirty="0">
                <a:latin typeface="Tw Cen MT" panose="020B0602020104020603" pitchFamily="34" charset="0"/>
              </a:rPr>
              <a:t>trade shows</a:t>
            </a:r>
          </a:p>
        </p:txBody>
      </p:sp>
    </p:spTree>
    <p:extLst>
      <p:ext uri="{BB962C8B-B14F-4D97-AF65-F5344CB8AC3E}">
        <p14:creationId xmlns:p14="http://schemas.microsoft.com/office/powerpoint/2010/main" val="133972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Questions?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Contact Steve at </a:t>
            </a:r>
            <a:r>
              <a:rPr lang="en-US" sz="2400" dirty="0" smtClean="0">
                <a:hlinkClick r:id="rId2"/>
              </a:rPr>
              <a:t>InnovationInsider@gmail.com</a:t>
            </a:r>
            <a:r>
              <a:rPr lang="en-US" sz="2400" dirty="0" smtClean="0"/>
              <a:t> or by phone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at 305-778-6787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07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7430</TotalTime>
  <Words>351</Words>
  <Application>Microsoft Office PowerPoint</Application>
  <PresentationFormat>On-screen Show (4:3)</PresentationFormat>
  <Paragraphs>62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 Unicode MS</vt:lpstr>
      <vt:lpstr>Arial</vt:lpstr>
      <vt:lpstr>Calibri</vt:lpstr>
      <vt:lpstr>Tw Cen MT</vt:lpstr>
      <vt:lpstr>Office Theme</vt:lpstr>
      <vt:lpstr>Steve Greenberg Innovation Insider </vt:lpstr>
      <vt:lpstr>Background</vt:lpstr>
      <vt:lpstr>Experience &amp; Reach</vt:lpstr>
      <vt:lpstr>Project Brief</vt:lpstr>
      <vt:lpstr>Sponsorship Opportunities</vt:lpstr>
      <vt:lpstr>Contact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Greenberg</dc:creator>
  <cp:lastModifiedBy>Dana Greenberg</cp:lastModifiedBy>
  <cp:revision>26</cp:revision>
  <dcterms:created xsi:type="dcterms:W3CDTF">2014-09-26T21:41:23Z</dcterms:created>
  <dcterms:modified xsi:type="dcterms:W3CDTF">2015-01-28T05:14:23Z</dcterms:modified>
</cp:coreProperties>
</file>